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91C5E-48A4-49ED-88DF-FAC3D1B882D0}" type="datetimeFigureOut">
              <a:rPr lang="uk-UA" smtClean="0"/>
              <a:t>25.01.2016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8121E-E1A8-4E35-89EB-18574625AD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824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68121E-E1A8-4E35-89EB-18574625ADB2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061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s://www.google.com.ua/search?espv=2&amp;biw=1188&amp;bih=605&amp;q=%D0%BB%D1%8C%D0%B2%D1%96%D0%B2&amp;stick=H4sIAAAAAAAAAOPgE-LSz9U3MCwrj68yVuIAsVPM4_O0xLKTrfQLUvMLclKBVFFxfp5VUn5RHgDpMudnMAAAAA&amp;sa=X&amp;ved=0ahUKEwj3lp6t9sLKAhWCQhQKHR7iDTsQmxMIhgEoATAU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hyperlink" Target="https://uk.wikipedia.org/wiki/%D0%9C%D0%B8%D1%81%D0%BB%D0%B8%D1%82%D0%B5%D0%BB%D1%8C" TargetMode="External"/><Relationship Id="rId7" Type="http://schemas.openxmlformats.org/officeDocument/2006/relationships/image" Target="../media/image41.jpg"/><Relationship Id="rId2" Type="http://schemas.openxmlformats.org/officeDocument/2006/relationships/hyperlink" Target="https://uk.wikipedia.org/wiki/%D0%A4%D1%96%D0%BB%D0%BE%D1%81%D0%BE%D1%8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hyperlink" Target="https://uk.wikipedia.org/wiki/%D0%9A%D0%BE%D1%81%D0%BC%D1%96%D0%B7%D0%BC" TargetMode="External"/><Relationship Id="rId4" Type="http://schemas.openxmlformats.org/officeDocument/2006/relationships/hyperlink" Target="https://uk.wikipedia.org/wiki/%D0%93%D0%B5%D0%BE%D1%85%D1%96%D0%BC%D1%96%D1%8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960" y="332656"/>
            <a:ext cx="4551040" cy="4696544"/>
          </a:xfrm>
        </p:spPr>
        <p:txBody>
          <a:bodyPr>
            <a:normAutofit/>
          </a:bodyPr>
          <a:lstStyle/>
          <a:p>
            <a:r>
              <a:rPr lang="uk-UA" sz="4400" i="1" dirty="0" smtClean="0"/>
              <a:t>Інтелектуальна гра: Видатні постаті України.</a:t>
            </a:r>
            <a:br>
              <a:rPr lang="uk-UA" sz="4400" i="1" dirty="0" smtClean="0"/>
            </a:br>
            <a:r>
              <a:rPr lang="uk-UA" sz="4400" b="0" i="1" dirty="0">
                <a:solidFill>
                  <a:srgbClr val="000000"/>
                </a:solidFill>
                <a:latin typeface="Arial Narrow"/>
                <a:ea typeface="Calibri"/>
                <a:cs typeface="Times New Roman"/>
              </a:rPr>
              <a:t>«</a:t>
            </a:r>
            <a:r>
              <a:rPr lang="uk-UA" sz="3600" b="0" i="1" dirty="0">
                <a:solidFill>
                  <a:srgbClr val="FFFF00"/>
                </a:solidFill>
                <a:latin typeface="Arial Narrow"/>
                <a:ea typeface="Calibri"/>
                <a:cs typeface="Times New Roman"/>
              </a:rPr>
              <a:t>От де, </a:t>
            </a:r>
            <a:r>
              <a:rPr lang="uk-UA" sz="3600" b="0" i="1" dirty="0" err="1">
                <a:solidFill>
                  <a:srgbClr val="FFFF00"/>
                </a:solidFill>
                <a:latin typeface="Arial Narrow"/>
                <a:ea typeface="Calibri"/>
                <a:cs typeface="Times New Roman"/>
              </a:rPr>
              <a:t>люде</a:t>
            </a:r>
            <a:r>
              <a:rPr lang="uk-UA" sz="3600" b="0" i="1" dirty="0">
                <a:solidFill>
                  <a:srgbClr val="FFFF00"/>
                </a:solidFill>
                <a:latin typeface="Arial Narrow"/>
                <a:ea typeface="Calibri"/>
                <a:cs typeface="Times New Roman"/>
              </a:rPr>
              <a:t>, наша слава, </a:t>
            </a:r>
            <a:r>
              <a:rPr lang="uk-UA" sz="3600" b="0" i="1" dirty="0" err="1">
                <a:solidFill>
                  <a:srgbClr val="FFFF00"/>
                </a:solidFill>
                <a:latin typeface="Arial Narrow"/>
                <a:ea typeface="Calibri"/>
                <a:cs typeface="Times New Roman"/>
              </a:rPr>
              <a:t>слава</a:t>
            </a:r>
            <a:r>
              <a:rPr lang="uk-UA" sz="3600" b="0" i="1" dirty="0">
                <a:solidFill>
                  <a:srgbClr val="FFFF00"/>
                </a:solidFill>
                <a:latin typeface="Arial Narrow"/>
                <a:ea typeface="Calibri"/>
                <a:cs typeface="Times New Roman"/>
              </a:rPr>
              <a:t> України</a:t>
            </a:r>
            <a:r>
              <a:rPr lang="uk-UA" sz="3600" b="0" i="1" dirty="0" smtClean="0">
                <a:solidFill>
                  <a:srgbClr val="FFFF00"/>
                </a:solidFill>
                <a:latin typeface="Arial Narrow"/>
                <a:ea typeface="Calibri"/>
                <a:cs typeface="Times New Roman"/>
              </a:rPr>
              <a:t>! </a:t>
            </a:r>
            <a:endParaRPr lang="uk-UA" sz="3600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3528392" cy="6371456"/>
          </a:xfrm>
          <a:prstGeom prst="rect">
            <a:avLst/>
          </a:prstGeom>
        </p:spPr>
      </p:pic>
      <p:pic>
        <p:nvPicPr>
          <p:cNvPr id="2050" name="Picture 2" descr="G:\Україна-єдина країна Фото\У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085184"/>
            <a:ext cx="5220072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28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8079432" cy="2304256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uk-UA" sz="3600" i="1" dirty="0" smtClean="0"/>
              <a:t>Що на вашу думку означає видатний?</a:t>
            </a:r>
            <a:r>
              <a:rPr lang="uk-UA" sz="1900" b="0" dirty="0">
                <a:solidFill>
                  <a:srgbClr val="FFFFFF"/>
                </a:solidFill>
              </a:rPr>
              <a:t> </a:t>
            </a:r>
            <a:r>
              <a:rPr lang="uk-UA" sz="1400" b="0" dirty="0">
                <a:solidFill>
                  <a:srgbClr val="FFFFFF"/>
                </a:solidFill>
              </a:rPr>
              <a:t>Великий, відомий, ввічливий, виразний, </a:t>
            </a:r>
            <a:r>
              <a:rPr lang="uk-UA" sz="1400" b="0" dirty="0" smtClean="0">
                <a:solidFill>
                  <a:srgbClr val="FFFFFF"/>
                </a:solidFill>
              </a:rPr>
              <a:t>вірний, </a:t>
            </a:r>
            <a:r>
              <a:rPr lang="uk-UA" sz="1400" b="0" dirty="0">
                <a:solidFill>
                  <a:srgbClr val="FFFFFF"/>
                </a:solidFill>
              </a:rPr>
              <a:t/>
            </a:r>
            <a:br>
              <a:rPr lang="uk-UA" sz="1400" b="0" dirty="0">
                <a:solidFill>
                  <a:srgbClr val="FFFFFF"/>
                </a:solidFill>
              </a:rPr>
            </a:br>
            <a:r>
              <a:rPr lang="uk-UA" sz="3600" i="1" dirty="0" smtClean="0"/>
              <a:t/>
            </a:r>
            <a:br>
              <a:rPr lang="uk-UA" sz="3600" i="1" dirty="0" smtClean="0"/>
            </a:br>
            <a:endParaRPr lang="uk-UA" sz="36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429000"/>
            <a:ext cx="4750296" cy="1296144"/>
          </a:xfrm>
        </p:spPr>
        <p:txBody>
          <a:bodyPr>
            <a:noAutofit/>
          </a:bodyPr>
          <a:lstStyle/>
          <a:p>
            <a:r>
              <a:rPr lang="uk-UA" sz="3600" dirty="0" smtClean="0"/>
              <a:t>1. </a:t>
            </a:r>
            <a:r>
              <a:rPr lang="uk-UA" sz="3600" dirty="0" err="1" smtClean="0"/>
              <a:t>Гра-»знайомство</a:t>
            </a:r>
            <a:r>
              <a:rPr lang="uk-UA" sz="3600" dirty="0" smtClean="0"/>
              <a:t>»  </a:t>
            </a:r>
            <a:endParaRPr lang="uk-UA" sz="3600" dirty="0"/>
          </a:p>
        </p:txBody>
      </p:sp>
      <p:pic>
        <p:nvPicPr>
          <p:cNvPr id="1026" name="Picture 2" descr="G:\Україна-єдина країна Фото\У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64904"/>
            <a:ext cx="388843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13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6016" y="-875"/>
            <a:ext cx="4320480" cy="5157192"/>
          </a:xfrm>
        </p:spPr>
        <p:txBody>
          <a:bodyPr>
            <a:normAutofit fontScale="90000"/>
          </a:bodyPr>
          <a:lstStyle/>
          <a:p>
            <a:r>
              <a:rPr lang="uk-UA" sz="3600" i="1" dirty="0" smtClean="0"/>
              <a:t>2. Гра «Вгадай митця»</a:t>
            </a:r>
            <a:br>
              <a:rPr lang="uk-UA" sz="3600" i="1" dirty="0" smtClean="0"/>
            </a:br>
            <a:r>
              <a:rPr lang="uk-UA" sz="3600" i="1" dirty="0"/>
              <a:t> </a:t>
            </a:r>
            <a:r>
              <a:rPr lang="uk-UA" sz="3600" i="1" dirty="0" smtClean="0"/>
              <a:t>Тарас Шевченко                                   </a:t>
            </a:r>
            <a:r>
              <a:rPr lang="uk-UA" sz="3600" i="1" dirty="0" smtClean="0">
                <a:solidFill>
                  <a:srgbClr val="00B0F0"/>
                </a:solidFill>
              </a:rPr>
              <a:t>Художник, геніальний поет,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smtClean="0">
                <a:solidFill>
                  <a:srgbClr val="00B0F0"/>
                </a:solidFill>
              </a:rPr>
              <a:t>основоположник </a:t>
            </a:r>
            <a:r>
              <a:rPr lang="ru-RU" sz="3600" i="1" dirty="0" err="1">
                <a:solidFill>
                  <a:srgbClr val="00B0F0"/>
                </a:solidFill>
              </a:rPr>
              <a:t>української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літератури</a:t>
            </a:r>
            <a:r>
              <a:rPr lang="ru-RU" sz="3600" i="1" dirty="0">
                <a:solidFill>
                  <a:srgbClr val="00B0F0"/>
                </a:solidFill>
              </a:rPr>
              <a:t>, </a:t>
            </a:r>
            <a:r>
              <a:rPr lang="ru-RU" sz="3600" i="1" dirty="0" err="1">
                <a:solidFill>
                  <a:srgbClr val="00B0F0"/>
                </a:solidFill>
              </a:rPr>
              <a:t>національної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 smtClean="0">
                <a:solidFill>
                  <a:srgbClr val="00B0F0"/>
                </a:solidFill>
              </a:rPr>
              <a:t>мови</a:t>
            </a:r>
            <a:r>
              <a:rPr lang="uk-UA" sz="3600" i="1" dirty="0" smtClean="0">
                <a:solidFill>
                  <a:srgbClr val="00B0F0"/>
                </a:solidFill>
              </a:rPr>
              <a:t>,                 політичний діяч</a:t>
            </a:r>
            <a:br>
              <a:rPr lang="uk-UA" sz="3600" i="1" dirty="0" smtClean="0">
                <a:solidFill>
                  <a:srgbClr val="00B0F0"/>
                </a:solidFill>
              </a:rPr>
            </a:br>
            <a:endParaRPr lang="uk-UA" sz="36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4104456" cy="4752527"/>
          </a:xfrm>
          <a:prstGeom prst="rect">
            <a:avLst/>
          </a:prstGeom>
        </p:spPr>
      </p:pic>
      <p:pic>
        <p:nvPicPr>
          <p:cNvPr id="3074" name="Picture 2" descr="G:\Україна-єдина країна Фото\У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36" y="5210174"/>
            <a:ext cx="4176464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210174"/>
            <a:ext cx="4680520" cy="15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9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92080" y="188640"/>
            <a:ext cx="3528392" cy="482453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Леся Українка</a:t>
            </a:r>
            <a:br>
              <a:rPr lang="uk-UA" dirty="0" smtClean="0"/>
            </a:br>
            <a:r>
              <a:rPr lang="uk-UA" sz="2800" b="0" i="1" spc="-100" dirty="0" smtClean="0">
                <a:solidFill>
                  <a:srgbClr val="FFFF00"/>
                </a:solidFill>
                <a:latin typeface="Consolas"/>
              </a:rPr>
              <a:t>(1871-1913</a:t>
            </a:r>
            <a:r>
              <a:rPr lang="uk-UA" sz="2800" b="0" i="1" spc="-100" dirty="0">
                <a:solidFill>
                  <a:srgbClr val="FFFF00"/>
                </a:solidFill>
                <a:latin typeface="Consolas"/>
              </a:rPr>
              <a:t>)</a:t>
            </a:r>
            <a:r>
              <a:rPr lang="uk-UA" dirty="0" smtClean="0">
                <a:solidFill>
                  <a:srgbClr val="FFFF00"/>
                </a:solidFill>
              </a:rPr>
              <a:t/>
            </a:r>
            <a:br>
              <a:rPr lang="uk-UA" dirty="0" smtClean="0">
                <a:solidFill>
                  <a:srgbClr val="FFFF00"/>
                </a:solidFill>
              </a:rPr>
            </a:br>
            <a:r>
              <a:rPr lang="uk-UA" sz="2800" i="1" dirty="0">
                <a:solidFill>
                  <a:srgbClr val="00B0F0"/>
                </a:solidFill>
                <a:latin typeface="Arial"/>
                <a:ea typeface="Times New Roman"/>
              </a:rPr>
              <a:t>Поетеса, драматург-новатор, публіцист, критик, громадський діяч — і це лише мала частина її обдарувань</a:t>
            </a:r>
            <a:endParaRPr lang="uk-UA" sz="28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4320479" cy="5112567"/>
          </a:xfrm>
          <a:prstGeom prst="rect">
            <a:avLst/>
          </a:prstGeom>
        </p:spPr>
      </p:pic>
      <p:pic>
        <p:nvPicPr>
          <p:cNvPr id="4098" name="Picture 2" descr="G:\Україна-єдина країна Фото\У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4" y="4941168"/>
            <a:ext cx="4320482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4941168"/>
            <a:ext cx="4752528" cy="187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5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76056" y="260648"/>
            <a:ext cx="3686944" cy="4768552"/>
          </a:xfrm>
        </p:spPr>
        <p:txBody>
          <a:bodyPr>
            <a:normAutofit fontScale="90000"/>
          </a:bodyPr>
          <a:lstStyle/>
          <a:p>
            <a:pPr fontAlgn="base"/>
            <a:r>
              <a:rPr lang="uk-UA" sz="4000" i="1" dirty="0" smtClean="0"/>
              <a:t>Іван Франко</a:t>
            </a:r>
            <a:br>
              <a:rPr lang="uk-UA" sz="4000" i="1" dirty="0" smtClean="0"/>
            </a:br>
            <a:r>
              <a:rPr lang="uk-UA" sz="4000" i="1" dirty="0" smtClean="0"/>
              <a:t>(1856-1916)</a:t>
            </a:r>
            <a:br>
              <a:rPr lang="uk-UA" sz="4000" i="1" dirty="0" smtClean="0"/>
            </a:br>
            <a:r>
              <a:rPr lang="uk-UA" sz="2800" i="1" dirty="0" smtClean="0">
                <a:solidFill>
                  <a:srgbClr val="00B0F0"/>
                </a:solidFill>
              </a:rPr>
              <a:t> </a:t>
            </a:r>
            <a:r>
              <a:rPr lang="uk-UA" sz="2800" i="1" dirty="0">
                <a:solidFill>
                  <a:srgbClr val="00B0F0"/>
                </a:solidFill>
                <a:latin typeface="Arial"/>
                <a:ea typeface="Calibri"/>
              </a:rPr>
              <a:t> </a:t>
            </a:r>
            <a:r>
              <a:rPr lang="uk-UA" sz="2800" i="1" dirty="0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  <a:t>Письменник, вчений, перекладач, філософ, громадський діяч</a:t>
            </a:r>
            <a:r>
              <a:rPr lang="uk-UA" sz="2800" i="1" dirty="0" smtClean="0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  <a:t>.</a:t>
            </a:r>
            <a:br>
              <a:rPr lang="uk-UA" sz="2800" i="1" dirty="0" smtClean="0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</a:br>
            <a:r>
              <a:rPr lang="ru-RU" sz="2200" b="0" i="1" dirty="0">
                <a:solidFill>
                  <a:srgbClr val="FFFF00"/>
                </a:solidFill>
                <a:latin typeface="arial"/>
              </a:rPr>
              <a:t>Ми </a:t>
            </a:r>
            <a:r>
              <a:rPr lang="ru-RU" sz="2200" b="0" i="1" dirty="0" err="1">
                <a:solidFill>
                  <a:srgbClr val="FFFF00"/>
                </a:solidFill>
                <a:latin typeface="arial"/>
              </a:rPr>
              <a:t>мусимо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2200" b="0" i="1" dirty="0" err="1">
                <a:solidFill>
                  <a:srgbClr val="FFFF00"/>
                </a:solidFill>
                <a:latin typeface="arial"/>
              </a:rPr>
              <a:t>навчитися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2200" b="0" i="1" dirty="0" err="1">
                <a:solidFill>
                  <a:srgbClr val="FFFF00"/>
                </a:solidFill>
                <a:latin typeface="arial"/>
              </a:rPr>
              <a:t>чути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> себе </a:t>
            </a:r>
            <a:r>
              <a:rPr lang="ru-RU" sz="2200" b="0" i="1" dirty="0" err="1">
                <a:solidFill>
                  <a:srgbClr val="FFFF00"/>
                </a:solidFill>
                <a:latin typeface="arial"/>
              </a:rPr>
              <a:t>українцями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> – не </a:t>
            </a:r>
            <a:r>
              <a:rPr lang="ru-RU" sz="2200" b="0" i="1" dirty="0" err="1">
                <a:solidFill>
                  <a:srgbClr val="FFFF00"/>
                </a:solidFill>
                <a:latin typeface="arial"/>
              </a:rPr>
              <a:t>галицькими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>, не </a:t>
            </a:r>
            <a:r>
              <a:rPr lang="ru-RU" sz="2200" b="0" i="1" dirty="0" err="1">
                <a:solidFill>
                  <a:srgbClr val="FFFF00"/>
                </a:solidFill>
                <a:latin typeface="arial"/>
              </a:rPr>
              <a:t>буковинськими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2200" b="0" i="1" dirty="0" err="1">
                <a:solidFill>
                  <a:srgbClr val="FFFF00"/>
                </a:solidFill>
                <a:latin typeface="arial"/>
              </a:rPr>
              <a:t>українцями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>, а </a:t>
            </a:r>
            <a:r>
              <a:rPr lang="ru-RU" sz="2200" b="0" i="1" dirty="0" err="1">
                <a:solidFill>
                  <a:srgbClr val="FFFF00"/>
                </a:solidFill>
                <a:latin typeface="arial"/>
              </a:rPr>
              <a:t>українцями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> без </a:t>
            </a:r>
            <a:r>
              <a:rPr lang="ru-RU" sz="2200" b="0" i="1" dirty="0" err="1">
                <a:solidFill>
                  <a:srgbClr val="FFFF00"/>
                </a:solidFill>
                <a:latin typeface="arial"/>
              </a:rPr>
              <a:t>офіційних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2200" b="0" i="1" dirty="0" err="1" smtClean="0">
                <a:solidFill>
                  <a:srgbClr val="FFFF00"/>
                </a:solidFill>
                <a:latin typeface="arial"/>
              </a:rPr>
              <a:t>кордонів</a:t>
            </a:r>
            <a:r>
              <a:rPr lang="ru-RU" sz="2200" b="0" i="1" dirty="0" smtClean="0">
                <a:solidFill>
                  <a:srgbClr val="FFFF00"/>
                </a:solidFill>
                <a:latin typeface="arial"/>
              </a:rPr>
              <a:t>.</a:t>
            </a:r>
            <a:r>
              <a:rPr lang="ru-RU" sz="2200" b="0" i="1" dirty="0">
                <a:solidFill>
                  <a:srgbClr val="FFFF00"/>
                </a:solidFill>
                <a:latin typeface="arial"/>
              </a:rPr>
              <a:t/>
            </a:r>
            <a:br>
              <a:rPr lang="ru-RU" sz="2200" b="0" i="1" dirty="0">
                <a:solidFill>
                  <a:srgbClr val="FFFF00"/>
                </a:solidFill>
                <a:latin typeface="arial"/>
              </a:rPr>
            </a:br>
            <a:endParaRPr lang="uk-UA" sz="2200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39"/>
            <a:ext cx="3816424" cy="4608511"/>
          </a:xfrm>
          <a:prstGeom prst="rect">
            <a:avLst/>
          </a:prstGeom>
        </p:spPr>
      </p:pic>
      <p:pic>
        <p:nvPicPr>
          <p:cNvPr id="1026" name="Picture 2" descr="G:\Україна-єдина країна Фото\У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97151"/>
            <a:ext cx="4572000" cy="209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7151"/>
            <a:ext cx="4762500" cy="206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1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4" y="332656"/>
            <a:ext cx="3974976" cy="4248472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3100" b="0" dirty="0" err="1" smtClean="0">
                <a:solidFill>
                  <a:srgbClr val="FFFF00"/>
                </a:solidFill>
                <a:latin typeface="arial"/>
              </a:rPr>
              <a:t>Художниця</a:t>
            </a:r>
            <a:r>
              <a:rPr lang="ru-RU" sz="3100" b="0" dirty="0">
                <a:solidFill>
                  <a:srgbClr val="FFFF00"/>
                </a:solidFill>
                <a:latin typeface="arial"/>
              </a:rPr>
              <a:t/>
            </a:r>
            <a:br>
              <a:rPr lang="ru-RU" sz="3100" b="0" dirty="0">
                <a:solidFill>
                  <a:srgbClr val="FFFF00"/>
                </a:solidFill>
                <a:latin typeface="arial"/>
              </a:rPr>
            </a:br>
            <a:r>
              <a:rPr lang="ru-RU" sz="3100" b="0" dirty="0" err="1">
                <a:solidFill>
                  <a:srgbClr val="FFFF00"/>
                </a:solidFill>
                <a:latin typeface="arial"/>
              </a:rPr>
              <a:t>Марія</a:t>
            </a:r>
            <a:r>
              <a:rPr lang="ru-RU" sz="3100" b="0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3100" b="0" dirty="0" err="1">
                <a:solidFill>
                  <a:srgbClr val="FFFF00"/>
                </a:solidFill>
                <a:latin typeface="arial"/>
              </a:rPr>
              <a:t>Оксентіївна</a:t>
            </a:r>
            <a:r>
              <a:rPr lang="ru-RU" sz="3100" b="0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3100" b="0" dirty="0" smtClean="0">
                <a:solidFill>
                  <a:srgbClr val="FFFF00"/>
                </a:solidFill>
                <a:latin typeface="arial"/>
              </a:rPr>
              <a:t>Примаченко(1909-1997) </a:t>
            </a:r>
            <a:r>
              <a:rPr lang="ru-RU" sz="3100" b="0" i="1" dirty="0" err="1" smtClean="0">
                <a:solidFill>
                  <a:srgbClr val="00B0F0"/>
                </a:solidFill>
                <a:latin typeface="arial"/>
              </a:rPr>
              <a:t>українська</a:t>
            </a:r>
            <a:r>
              <a:rPr lang="ru-RU" sz="3100" b="0" i="1" dirty="0" smtClean="0">
                <a:solidFill>
                  <a:srgbClr val="00B0F0"/>
                </a:solidFill>
                <a:latin typeface="arial"/>
              </a:rPr>
              <a:t> 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народна </a:t>
            </a:r>
            <a:r>
              <a:rPr lang="ru-RU" sz="3100" b="0" i="1" dirty="0" err="1">
                <a:solidFill>
                  <a:srgbClr val="00B0F0"/>
                </a:solidFill>
                <a:latin typeface="arial"/>
              </a:rPr>
              <a:t>художниця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, </a:t>
            </a:r>
            <a:r>
              <a:rPr lang="ru-RU" sz="3100" b="0" i="1" dirty="0" err="1">
                <a:solidFill>
                  <a:srgbClr val="00B0F0"/>
                </a:solidFill>
                <a:latin typeface="arial"/>
              </a:rPr>
              <a:t>представниця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 «народного </a:t>
            </a:r>
            <a:r>
              <a:rPr lang="ru-RU" sz="3100" b="0" i="1" dirty="0" err="1">
                <a:solidFill>
                  <a:srgbClr val="00B0F0"/>
                </a:solidFill>
                <a:latin typeface="arial"/>
              </a:rPr>
              <a:t>примітиву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»;</a:t>
            </a:r>
            <a:r>
              <a:rPr lang="ru-RU" sz="3100" b="0" dirty="0">
                <a:solidFill>
                  <a:srgbClr val="FFFF00"/>
                </a:solidFill>
                <a:latin typeface="arial"/>
              </a:rPr>
              <a:t/>
            </a:r>
            <a:br>
              <a:rPr lang="ru-RU" sz="3100" b="0" dirty="0">
                <a:solidFill>
                  <a:srgbClr val="FFFF00"/>
                </a:solidFill>
                <a:latin typeface="arial"/>
              </a:rPr>
            </a:br>
            <a:endParaRPr lang="uk-UA" sz="3100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6522"/>
            <a:ext cx="3384376" cy="36780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6690"/>
            <a:ext cx="2952328" cy="2232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159" y="4476018"/>
            <a:ext cx="3096344" cy="23229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503" y="4437111"/>
            <a:ext cx="3072497" cy="242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8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40152" y="332656"/>
            <a:ext cx="2822848" cy="4696544"/>
          </a:xfrm>
        </p:spPr>
        <p:txBody>
          <a:bodyPr>
            <a:normAutofit/>
          </a:bodyPr>
          <a:lstStyle/>
          <a:p>
            <a:r>
              <a:rPr lang="uk-UA" sz="4000" i="1" dirty="0" smtClean="0"/>
              <a:t>Катерина Білокур</a:t>
            </a:r>
            <a:br>
              <a:rPr lang="uk-UA" sz="4000" i="1" dirty="0" smtClean="0"/>
            </a:br>
            <a:r>
              <a:rPr lang="uk-UA" sz="4000" i="1" dirty="0" smtClean="0"/>
              <a:t>(1900-1961)</a:t>
            </a:r>
            <a:br>
              <a:rPr lang="uk-UA" sz="4000" i="1" dirty="0" smtClean="0"/>
            </a:br>
            <a:r>
              <a:rPr lang="uk-UA" sz="4000" i="1" dirty="0" err="1" smtClean="0">
                <a:solidFill>
                  <a:srgbClr val="00B0F0"/>
                </a:solidFill>
              </a:rPr>
              <a:t>-українська</a:t>
            </a:r>
            <a:r>
              <a:rPr lang="uk-UA" sz="4000" i="1" dirty="0" smtClean="0">
                <a:solidFill>
                  <a:srgbClr val="00B0F0"/>
                </a:solidFill>
              </a:rPr>
              <a:t> художниця</a:t>
            </a:r>
            <a:br>
              <a:rPr lang="uk-UA" sz="4000" i="1" dirty="0" smtClean="0">
                <a:solidFill>
                  <a:srgbClr val="00B0F0"/>
                </a:solidFill>
              </a:rPr>
            </a:br>
            <a:r>
              <a:rPr lang="ru-RU" sz="2000" b="0" i="1" dirty="0">
                <a:solidFill>
                  <a:srgbClr val="FFFF00"/>
                </a:solidFill>
                <a:latin typeface="helvetica"/>
              </a:rPr>
              <a:t>Талант </a:t>
            </a:r>
            <a:r>
              <a:rPr lang="ru-RU" sz="2000" b="0" i="1" dirty="0" err="1">
                <a:solidFill>
                  <a:srgbClr val="FFFF00"/>
                </a:solidFill>
                <a:latin typeface="helvetica"/>
              </a:rPr>
              <a:t>здобувається</a:t>
            </a:r>
            <a:r>
              <a:rPr lang="ru-RU" sz="2000" b="0" i="1" dirty="0">
                <a:solidFill>
                  <a:srgbClr val="FFFF00"/>
                </a:solidFill>
                <a:latin typeface="helvetica"/>
              </a:rPr>
              <a:t> великою </a:t>
            </a:r>
            <a:r>
              <a:rPr lang="ru-RU" sz="2000" b="0" i="1" dirty="0" err="1">
                <a:solidFill>
                  <a:srgbClr val="FFFF00"/>
                </a:solidFill>
                <a:latin typeface="helvetica"/>
              </a:rPr>
              <a:t>любов'ю</a:t>
            </a:r>
            <a:r>
              <a:rPr lang="ru-RU" sz="2000" b="0" i="1" dirty="0">
                <a:solidFill>
                  <a:srgbClr val="FFFF00"/>
                </a:solidFill>
                <a:latin typeface="helvetica"/>
              </a:rPr>
              <a:t> </a:t>
            </a:r>
            <a:r>
              <a:rPr lang="ru-RU" sz="2000" b="0" i="1" dirty="0" smtClean="0">
                <a:solidFill>
                  <a:srgbClr val="FFFF00"/>
                </a:solidFill>
                <a:latin typeface="helvetica"/>
              </a:rPr>
              <a:t> </a:t>
            </a:r>
            <a:r>
              <a:rPr lang="ru-RU" sz="2000" b="0" i="1" dirty="0">
                <a:solidFill>
                  <a:srgbClr val="FFFF00"/>
                </a:solidFill>
                <a:latin typeface="helvetica"/>
              </a:rPr>
              <a:t>Катерина </a:t>
            </a:r>
            <a:r>
              <a:rPr lang="ru-RU" sz="2000" b="0" i="1" dirty="0" err="1">
                <a:solidFill>
                  <a:srgbClr val="FFFF00"/>
                </a:solidFill>
                <a:latin typeface="helvetica"/>
              </a:rPr>
              <a:t>Білокур</a:t>
            </a:r>
            <a:endParaRPr lang="uk-UA" sz="2000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1"/>
            <a:ext cx="5400599" cy="41764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9120"/>
            <a:ext cx="3419872" cy="23488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509120"/>
            <a:ext cx="2736304" cy="23488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509120"/>
            <a:ext cx="2987824" cy="231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9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76056" y="188640"/>
            <a:ext cx="4067944" cy="6984776"/>
          </a:xfrm>
        </p:spPr>
        <p:txBody>
          <a:bodyPr>
            <a:normAutofit/>
          </a:bodyPr>
          <a:lstStyle/>
          <a:p>
            <a:r>
              <a:rPr lang="uk-UA" sz="3100" i="1" dirty="0" smtClean="0"/>
              <a:t>Неперевершеним </a:t>
            </a:r>
            <a:r>
              <a:rPr lang="uk-UA" sz="3100" i="1" dirty="0"/>
              <a:t>мариністом залишається Іван Костянтинович Айвазовський. </a:t>
            </a:r>
            <a:r>
              <a:rPr lang="uk-UA" sz="2800" i="1" dirty="0">
                <a:solidFill>
                  <a:srgbClr val="00B0F0"/>
                </a:solidFill>
              </a:rPr>
              <a:t>Його по праву називають співцем </a:t>
            </a:r>
            <a:r>
              <a:rPr lang="uk-UA" sz="2800" i="1" dirty="0" err="1" smtClean="0">
                <a:solidFill>
                  <a:srgbClr val="00B0F0"/>
                </a:solidFill>
              </a:rPr>
              <a:t>моря.Народився</a:t>
            </a:r>
            <a:r>
              <a:rPr lang="uk-UA" sz="2800" i="1" dirty="0">
                <a:solidFill>
                  <a:srgbClr val="00B0F0"/>
                </a:solidFill>
              </a:rPr>
              <a:t/>
            </a:r>
            <a:br>
              <a:rPr lang="uk-UA" sz="2800" i="1" dirty="0">
                <a:solidFill>
                  <a:srgbClr val="00B0F0"/>
                </a:solidFill>
              </a:rPr>
            </a:br>
            <a:r>
              <a:rPr lang="uk-UA" sz="2800" i="1" dirty="0" smtClean="0">
                <a:solidFill>
                  <a:srgbClr val="00B0F0"/>
                </a:solidFill>
              </a:rPr>
              <a:t> </a:t>
            </a:r>
            <a:r>
              <a:rPr lang="uk-UA" sz="2800" i="1" dirty="0">
                <a:solidFill>
                  <a:srgbClr val="00B0F0"/>
                </a:solidFill>
              </a:rPr>
              <a:t>1817 року у місті </a:t>
            </a:r>
            <a:r>
              <a:rPr lang="uk-UA" sz="2800" dirty="0">
                <a:solidFill>
                  <a:srgbClr val="00B0F0"/>
                </a:solidFill>
              </a:rPr>
              <a:t>Феодосії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6632"/>
            <a:ext cx="4176464" cy="41764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3096"/>
            <a:ext cx="3802310" cy="256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293096"/>
            <a:ext cx="3240360" cy="25649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290" y="4293096"/>
            <a:ext cx="2973710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6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76056" y="116632"/>
            <a:ext cx="3888432" cy="4912568"/>
          </a:xfrm>
        </p:spPr>
        <p:txBody>
          <a:bodyPr>
            <a:normAutofit fontScale="90000"/>
          </a:bodyPr>
          <a:lstStyle/>
          <a:p>
            <a:pPr fontAlgn="base"/>
            <a:r>
              <a:rPr lang="uk-UA" sz="4400" i="1" dirty="0" smtClean="0"/>
              <a:t>Олександр Довженко</a:t>
            </a:r>
            <a:r>
              <a:rPr lang="uk-UA" dirty="0" smtClean="0"/>
              <a:t>(1894-1956)</a:t>
            </a:r>
            <a:r>
              <a:rPr lang="ru-RU" sz="3100" b="0" i="1" dirty="0" smtClean="0">
                <a:solidFill>
                  <a:srgbClr val="00B0F0"/>
                </a:solidFill>
                <a:latin typeface="arial"/>
              </a:rPr>
              <a:t> 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— </a:t>
            </a:r>
            <a:r>
              <a:rPr lang="ru-RU" sz="3100" b="0" i="1" dirty="0" err="1">
                <a:solidFill>
                  <a:srgbClr val="00B0F0"/>
                </a:solidFill>
                <a:latin typeface="arial"/>
              </a:rPr>
              <a:t>український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 </a:t>
            </a:r>
            <a:r>
              <a:rPr lang="ru-RU" sz="3100" b="0" i="1" dirty="0" err="1">
                <a:solidFill>
                  <a:srgbClr val="00B0F0"/>
                </a:solidFill>
                <a:latin typeface="arial"/>
              </a:rPr>
              <a:t>письменник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, </a:t>
            </a:r>
            <a:r>
              <a:rPr lang="ru-RU" sz="3100" b="0" i="1" dirty="0" err="1">
                <a:solidFill>
                  <a:srgbClr val="00B0F0"/>
                </a:solidFill>
                <a:latin typeface="arial"/>
              </a:rPr>
              <a:t>кінорежисер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, </a:t>
            </a:r>
            <a:r>
              <a:rPr lang="ru-RU" sz="3100" b="0" i="1" dirty="0" err="1">
                <a:solidFill>
                  <a:srgbClr val="00B0F0"/>
                </a:solidFill>
                <a:latin typeface="arial"/>
              </a:rPr>
              <a:t>кінодраматург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, </a:t>
            </a:r>
            <a:r>
              <a:rPr lang="ru-RU" sz="3100" b="0" i="1" dirty="0" err="1">
                <a:solidFill>
                  <a:srgbClr val="00B0F0"/>
                </a:solidFill>
                <a:latin typeface="arial"/>
              </a:rPr>
              <a:t>класик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 </a:t>
            </a:r>
            <a:r>
              <a:rPr lang="ru-RU" sz="3100" b="0" i="1" dirty="0" err="1">
                <a:solidFill>
                  <a:srgbClr val="00B0F0"/>
                </a:solidFill>
                <a:latin typeface="arial"/>
              </a:rPr>
              <a:t>світового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> </a:t>
            </a:r>
            <a:r>
              <a:rPr lang="ru-RU" sz="3100" b="0" i="1" dirty="0" err="1" smtClean="0">
                <a:solidFill>
                  <a:srgbClr val="00B0F0"/>
                </a:solidFill>
                <a:latin typeface="arial"/>
              </a:rPr>
              <a:t>кінематографу</a:t>
            </a:r>
            <a:r>
              <a:rPr lang="ru-RU" sz="3100" b="0" i="1" dirty="0">
                <a:solidFill>
                  <a:srgbClr val="00B0F0"/>
                </a:solidFill>
                <a:latin typeface="arial"/>
              </a:rPr>
              <a:t/>
            </a:r>
            <a:br>
              <a:rPr lang="ru-RU" sz="3100" b="0" i="1" dirty="0">
                <a:solidFill>
                  <a:srgbClr val="00B0F0"/>
                </a:solidFill>
                <a:latin typeface="arial"/>
              </a:rPr>
            </a:br>
            <a:endParaRPr lang="uk-UA" sz="31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4248472" cy="6552728"/>
          </a:xfrm>
          <a:prstGeom prst="rect">
            <a:avLst/>
          </a:prstGeom>
        </p:spPr>
      </p:pic>
      <p:pic>
        <p:nvPicPr>
          <p:cNvPr id="2050" name="Picture 2" descr="G:\Україна-єдина країна Фото\У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25144"/>
            <a:ext cx="403244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08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36096" y="260648"/>
            <a:ext cx="3326904" cy="4768552"/>
          </a:xfrm>
        </p:spPr>
        <p:txBody>
          <a:bodyPr>
            <a:noAutofit/>
          </a:bodyPr>
          <a:lstStyle/>
          <a:p>
            <a:r>
              <a:rPr lang="ru-RU" sz="4000" b="0" i="1" dirty="0">
                <a:solidFill>
                  <a:srgbClr val="FFFF00"/>
                </a:solidFill>
                <a:latin typeface="arial"/>
              </a:rPr>
              <a:t>Лесь </a:t>
            </a:r>
            <a:r>
              <a:rPr lang="ru-RU" sz="4000" b="0" i="1" dirty="0" err="1">
                <a:solidFill>
                  <a:srgbClr val="FFFF00"/>
                </a:solidFill>
                <a:latin typeface="arial"/>
              </a:rPr>
              <a:t>Ку́рбас</a:t>
            </a:r>
            <a:r>
              <a:rPr lang="ru-RU" sz="4000" b="0" i="1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4000" b="0" i="1" dirty="0">
                <a:solidFill>
                  <a:srgbClr val="00B0F0"/>
                </a:solidFill>
                <a:latin typeface="arial"/>
              </a:rPr>
              <a:t/>
            </a:r>
            <a:br>
              <a:rPr lang="ru-RU" sz="4000" b="0" i="1" dirty="0">
                <a:solidFill>
                  <a:srgbClr val="00B0F0"/>
                </a:solidFill>
                <a:latin typeface="arial"/>
              </a:rPr>
            </a:br>
            <a:r>
              <a:rPr lang="ru-RU" sz="2800" b="0" i="1" dirty="0" smtClean="0">
                <a:solidFill>
                  <a:srgbClr val="00B0F0"/>
                </a:solidFill>
                <a:latin typeface="arial"/>
              </a:rPr>
              <a:t>(1887-1937)</a:t>
            </a:r>
            <a:br>
              <a:rPr lang="ru-RU" sz="2800" b="0" i="1" dirty="0" smtClean="0">
                <a:solidFill>
                  <a:srgbClr val="00B0F0"/>
                </a:solidFill>
                <a:latin typeface="arial"/>
              </a:rPr>
            </a:br>
            <a:r>
              <a:rPr lang="ru-RU" sz="2800" b="0" i="1" dirty="0" err="1" smtClean="0">
                <a:solidFill>
                  <a:srgbClr val="00B0F0"/>
                </a:solidFill>
                <a:latin typeface="arial"/>
              </a:rPr>
              <a:t>український</a:t>
            </a:r>
            <a:r>
              <a:rPr lang="ru-RU" sz="2800" b="0" i="1" dirty="0" smtClean="0">
                <a:solidFill>
                  <a:srgbClr val="00B0F0"/>
                </a:solidFill>
                <a:latin typeface="arial"/>
              </a:rPr>
              <a:t>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</a:rPr>
              <a:t>режисер</a:t>
            </a:r>
            <a:r>
              <a:rPr lang="ru-RU" sz="2800" b="0" i="1" dirty="0">
                <a:solidFill>
                  <a:srgbClr val="00B0F0"/>
                </a:solidFill>
                <a:latin typeface="arial"/>
              </a:rPr>
              <a:t>,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</a:rPr>
              <a:t>актор</a:t>
            </a:r>
            <a:r>
              <a:rPr lang="ru-RU" sz="2800" b="0" i="1" dirty="0">
                <a:solidFill>
                  <a:srgbClr val="00B0F0"/>
                </a:solidFill>
                <a:latin typeface="arial"/>
              </a:rPr>
              <a:t>, теоретик театру, драматург,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</a:rPr>
              <a:t>публіцист</a:t>
            </a:r>
            <a:r>
              <a:rPr lang="ru-RU" sz="2800" b="0" i="1" dirty="0">
                <a:solidFill>
                  <a:srgbClr val="00B0F0"/>
                </a:solidFill>
                <a:latin typeface="arial"/>
              </a:rPr>
              <a:t>,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</a:rPr>
              <a:t>перекладач</a:t>
            </a:r>
            <a:r>
              <a:rPr lang="ru-RU" sz="2800" b="0" i="1" dirty="0">
                <a:solidFill>
                  <a:srgbClr val="00B0F0"/>
                </a:solidFill>
                <a:latin typeface="arial"/>
              </a:rPr>
              <a:t>.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</a:rPr>
              <a:t>Народний</a:t>
            </a:r>
            <a:r>
              <a:rPr lang="ru-RU" sz="2800" b="0" i="1" dirty="0">
                <a:solidFill>
                  <a:srgbClr val="00B0F0"/>
                </a:solidFill>
                <a:latin typeface="arial"/>
              </a:rPr>
              <a:t> артист УРСР.</a:t>
            </a:r>
            <a:endParaRPr lang="uk-UA" sz="28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0"/>
            <a:ext cx="4392488" cy="6669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797152"/>
            <a:ext cx="4355976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2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64088" y="188640"/>
            <a:ext cx="3398912" cy="4840560"/>
          </a:xfrm>
        </p:spPr>
        <p:txBody>
          <a:bodyPr>
            <a:normAutofit/>
          </a:bodyPr>
          <a:lstStyle/>
          <a:p>
            <a:r>
              <a:rPr lang="uk-UA" sz="3600" i="1" dirty="0" smtClean="0"/>
              <a:t>Богдан Ступка</a:t>
            </a:r>
            <a:br>
              <a:rPr lang="uk-UA" sz="3600" i="1" dirty="0" smtClean="0"/>
            </a:br>
            <a:r>
              <a:rPr lang="uk-UA" sz="3600" i="1" dirty="0" smtClean="0"/>
              <a:t>(1941-2012)</a:t>
            </a:r>
            <a:br>
              <a:rPr lang="uk-UA" sz="3600" i="1" dirty="0" smtClean="0"/>
            </a:br>
            <a:r>
              <a:rPr lang="uk-UA" sz="3600" i="1" dirty="0">
                <a:solidFill>
                  <a:srgbClr val="00B0F0"/>
                </a:solidFill>
                <a:latin typeface="Arial"/>
                <a:ea typeface="Times New Roman"/>
              </a:rPr>
              <a:t>Український актор кіно і театру</a:t>
            </a:r>
            <a:endParaRPr lang="uk-UA" sz="36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4464496" cy="66247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581128"/>
            <a:ext cx="4427984" cy="219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8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4" y="116632"/>
            <a:ext cx="4355976" cy="4912568"/>
          </a:xfrm>
        </p:spPr>
        <p:txBody>
          <a:bodyPr>
            <a:noAutofit/>
          </a:bodyPr>
          <a:lstStyle/>
          <a:p>
            <a:r>
              <a:rPr lang="uk-UA" sz="2400" i="1" dirty="0">
                <a:solidFill>
                  <a:srgbClr val="FFFF00"/>
                </a:solidFill>
                <a:latin typeface="Arial"/>
              </a:rPr>
              <a:t>Пономарьов Олександр </a:t>
            </a:r>
            <a:r>
              <a:rPr lang="uk-UA" sz="2400" i="1" dirty="0" smtClean="0">
                <a:solidFill>
                  <a:srgbClr val="FFFF00"/>
                </a:solidFill>
                <a:latin typeface="Arial"/>
              </a:rPr>
              <a:t/>
            </a:r>
            <a:br>
              <a:rPr lang="uk-UA" sz="2400" i="1" dirty="0" smtClean="0">
                <a:solidFill>
                  <a:srgbClr val="FFFF00"/>
                </a:solidFill>
                <a:latin typeface="Arial"/>
              </a:rPr>
            </a:br>
            <a:r>
              <a:rPr lang="uk-UA" sz="2400" i="1" dirty="0">
                <a:solidFill>
                  <a:srgbClr val="FFFF00"/>
                </a:solidFill>
                <a:latin typeface="arial"/>
              </a:rPr>
              <a:t> 9 серпня 1973 р</a:t>
            </a:r>
            <a:r>
              <a:rPr lang="uk-UA" sz="2400" i="1" dirty="0">
                <a:solidFill>
                  <a:srgbClr val="FFFF00"/>
                </a:solidFill>
                <a:latin typeface="Arial"/>
              </a:rPr>
              <a:t/>
            </a:r>
            <a:br>
              <a:rPr lang="uk-UA" sz="2400" i="1" dirty="0">
                <a:solidFill>
                  <a:srgbClr val="FFFF00"/>
                </a:solidFill>
                <a:latin typeface="Arial"/>
              </a:rPr>
            </a:br>
            <a:r>
              <a:rPr lang="uk-UA" sz="2400" dirty="0" smtClean="0">
                <a:solidFill>
                  <a:srgbClr val="00B0F0"/>
                </a:solidFill>
                <a:latin typeface="Arial"/>
              </a:rPr>
              <a:t>– </a:t>
            </a:r>
            <a:r>
              <a:rPr lang="uk-UA" sz="2000" i="1" dirty="0">
                <a:solidFill>
                  <a:srgbClr val="00B0F0"/>
                </a:solidFill>
                <a:latin typeface="Arial"/>
              </a:rPr>
              <a:t>народний артист України, співак, поет, композитор, аранжувальник, </a:t>
            </a:r>
            <a:r>
              <a:rPr lang="uk-UA" sz="2000" i="1" dirty="0" err="1">
                <a:solidFill>
                  <a:srgbClr val="00B0F0"/>
                </a:solidFill>
                <a:latin typeface="Arial"/>
              </a:rPr>
              <a:t>телеведучий</a:t>
            </a:r>
            <a:r>
              <a:rPr lang="uk-UA" sz="2000" i="1" dirty="0">
                <a:solidFill>
                  <a:srgbClr val="00B0F0"/>
                </a:solidFill>
                <a:latin typeface="Arial"/>
              </a:rPr>
              <a:t>, актор і музичний продюсер. Багаторазовий володар титулу «Кращий співак року», виконавець державного гімну України, перший учасник від України на міжнародному конкурсі «Євробачення», ініціатор та учасник благодійних заходів, володар численних премій та нагород.</a:t>
            </a:r>
            <a:endParaRPr lang="uk-UA" sz="20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536504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4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27984" y="116632"/>
            <a:ext cx="4536504" cy="4912568"/>
          </a:xfrm>
        </p:spPr>
        <p:txBody>
          <a:bodyPr>
            <a:normAutofit/>
          </a:bodyPr>
          <a:lstStyle/>
          <a:p>
            <a:r>
              <a:rPr lang="vi-VN" sz="3200" dirty="0">
                <a:solidFill>
                  <a:srgbClr val="FFFF00"/>
                </a:solidFill>
                <a:latin typeface="arial"/>
              </a:rPr>
              <a:t>Русла́на Степа́нівна </a:t>
            </a:r>
            <a:r>
              <a:rPr lang="vi-VN" sz="3200" dirty="0" smtClean="0">
                <a:solidFill>
                  <a:srgbClr val="FFFF00"/>
                </a:solidFill>
                <a:latin typeface="arial"/>
              </a:rPr>
              <a:t>Лиж</a:t>
            </a:r>
            <a:r>
              <a:rPr lang="uk-UA" sz="3200" dirty="0" err="1" smtClean="0">
                <a:solidFill>
                  <a:srgbClr val="FFFF00"/>
                </a:solidFill>
                <a:latin typeface="arial"/>
              </a:rPr>
              <a:t>ичко</a:t>
            </a:r>
            <a:r>
              <a:rPr lang="uk-UA" sz="2400" i="1" dirty="0" smtClean="0">
                <a:solidFill>
                  <a:srgbClr val="00B0F0"/>
                </a:solidFill>
                <a:latin typeface="arial"/>
              </a:rPr>
              <a:t> </a:t>
            </a:r>
            <a:r>
              <a:rPr lang="uk-UA" sz="2400" i="1" dirty="0">
                <a:solidFill>
                  <a:srgbClr val="00B0F0"/>
                </a:solidFill>
                <a:latin typeface="arial"/>
              </a:rPr>
              <a:t>Народилась</a:t>
            </a:r>
            <a:r>
              <a:rPr lang="vi-VN" sz="2400" i="1" dirty="0">
                <a:solidFill>
                  <a:srgbClr val="00B0F0"/>
                </a:solidFill>
                <a:latin typeface="arial"/>
              </a:rPr>
              <a:t> 24 травня 1973 р</a:t>
            </a:r>
            <a:r>
              <a:rPr lang="vi-VN" sz="2400" i="1" dirty="0" smtClean="0">
                <a:solidFill>
                  <a:srgbClr val="00B0F0"/>
                </a:solidFill>
                <a:latin typeface="arial"/>
              </a:rPr>
              <a:t>.</a:t>
            </a:r>
            <a:r>
              <a:rPr lang="uk-UA" sz="2400" i="1" dirty="0" smtClean="0">
                <a:solidFill>
                  <a:srgbClr val="00B0F0"/>
                </a:solidFill>
                <a:latin typeface="arial"/>
              </a:rPr>
              <a:t> </a:t>
            </a:r>
            <a:r>
              <a:rPr lang="vi-VN" sz="2400" i="1" dirty="0" smtClean="0">
                <a:solidFill>
                  <a:srgbClr val="00B0F0"/>
                </a:solidFill>
                <a:latin typeface="arial"/>
                <a:hlinkClick r:id="rId2"/>
              </a:rPr>
              <a:t>Львів </a:t>
            </a:r>
            <a:r>
              <a:rPr lang="uk-UA" sz="2000" b="0" dirty="0" smtClean="0">
                <a:solidFill>
                  <a:srgbClr val="FFFF00"/>
                </a:solidFill>
                <a:latin typeface="arial"/>
              </a:rPr>
              <a:t/>
            </a:r>
            <a:br>
              <a:rPr lang="uk-UA" sz="2000" b="0" dirty="0" smtClean="0">
                <a:solidFill>
                  <a:srgbClr val="FFFF00"/>
                </a:solidFill>
                <a:latin typeface="arial"/>
              </a:rPr>
            </a:br>
            <a:r>
              <a:rPr lang="vi-VN" sz="2000" b="0" dirty="0" smtClean="0">
                <a:solidFill>
                  <a:srgbClr val="FFFF00"/>
                </a:solidFill>
                <a:latin typeface="arial"/>
              </a:rPr>
              <a:t> </a:t>
            </a:r>
            <a:r>
              <a:rPr lang="vi-VN" sz="2400" i="1" dirty="0">
                <a:solidFill>
                  <a:srgbClr val="00B0F0"/>
                </a:solidFill>
                <a:latin typeface="arial"/>
              </a:rPr>
              <a:t>українська співачка, піаністка, диригент, танцюристка, продюсер, громадська діячка. Народна артистка України. Почесна громадянка Львова. Народний депутат України 5-го скликання. </a:t>
            </a:r>
            <a:br>
              <a:rPr lang="vi-VN" sz="2400" i="1" dirty="0">
                <a:solidFill>
                  <a:srgbClr val="00B0F0"/>
                </a:solidFill>
                <a:latin typeface="arial"/>
              </a:rPr>
            </a:br>
            <a:endParaRPr lang="uk-UA" sz="24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0191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9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5976" y="116632"/>
            <a:ext cx="4608512" cy="4912568"/>
          </a:xfrm>
        </p:spPr>
        <p:txBody>
          <a:bodyPr>
            <a:noAutofit/>
          </a:bodyPr>
          <a:lstStyle/>
          <a:p>
            <a:r>
              <a:rPr lang="ru-RU" sz="2800" i="1" dirty="0" err="1">
                <a:solidFill>
                  <a:srgbClr val="FFFF00"/>
                </a:solidFill>
                <a:latin typeface="arial"/>
                <a:cs typeface="Angsana New" panose="02020603050405020304" pitchFamily="18" charset="-34"/>
              </a:rPr>
              <a:t>Святосла́в</a:t>
            </a:r>
            <a:r>
              <a:rPr lang="ru-RU" sz="2800" i="1" dirty="0">
                <a:solidFill>
                  <a:srgbClr val="FFFF00"/>
                </a:solidFill>
                <a:latin typeface="arial"/>
                <a:cs typeface="Angsana New" panose="02020603050405020304" pitchFamily="18" charset="-34"/>
              </a:rPr>
              <a:t> </a:t>
            </a:r>
            <a:r>
              <a:rPr lang="ru-RU" sz="2800" i="1" dirty="0" err="1">
                <a:solidFill>
                  <a:srgbClr val="FFFF00"/>
                </a:solidFill>
                <a:latin typeface="arial"/>
                <a:cs typeface="Angsana New" panose="02020603050405020304" pitchFamily="18" charset="-34"/>
              </a:rPr>
              <a:t>Іва́нович</a:t>
            </a:r>
            <a:r>
              <a:rPr lang="ru-RU" sz="2800" i="1" dirty="0">
                <a:solidFill>
                  <a:srgbClr val="FFFF00"/>
                </a:solidFill>
                <a:latin typeface="arial"/>
                <a:cs typeface="Angsana New" panose="02020603050405020304" pitchFamily="18" charset="-34"/>
              </a:rPr>
              <a:t> </a:t>
            </a:r>
            <a:r>
              <a:rPr lang="ru-RU" sz="2800" i="1" dirty="0" err="1">
                <a:solidFill>
                  <a:srgbClr val="FFFF00"/>
                </a:solidFill>
                <a:latin typeface="arial"/>
                <a:cs typeface="Angsana New" panose="02020603050405020304" pitchFamily="18" charset="-34"/>
              </a:rPr>
              <a:t>Вакарчу́к</a:t>
            </a:r>
            <a:r>
              <a:rPr lang="ru-RU" sz="2800" i="1" dirty="0">
                <a:solidFill>
                  <a:srgbClr val="FFFF00"/>
                </a:solidFill>
                <a:latin typeface="arial"/>
                <a:cs typeface="Angsana New" panose="02020603050405020304" pitchFamily="18" charset="-34"/>
              </a:rPr>
              <a:t> </a:t>
            </a:r>
            <a:r>
              <a:rPr lang="ru-RU" sz="2800" b="0" i="1" dirty="0">
                <a:solidFill>
                  <a:srgbClr val="FFFF00"/>
                </a:solidFill>
                <a:latin typeface="arial"/>
                <a:cs typeface="Angsana New" panose="02020603050405020304" pitchFamily="18" charset="-34"/>
              </a:rPr>
              <a:t>—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український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музикант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,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вокаліст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,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лідер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 рок-гурту «Океан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Ельзи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», композитор,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громадський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діяч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.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Заслужений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 артист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України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,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народний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 депутат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України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 6-го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скликання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. Кандидат </a:t>
            </a:r>
            <a:r>
              <a:rPr lang="ru-RU" sz="2800" b="0" i="1" dirty="0" err="1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фізико-математичних</a:t>
            </a:r>
            <a:r>
              <a:rPr lang="ru-RU" sz="2800" b="0" i="1" dirty="0">
                <a:solidFill>
                  <a:srgbClr val="00B0F0"/>
                </a:solidFill>
                <a:latin typeface="arial"/>
                <a:cs typeface="Angsana New" panose="02020603050405020304" pitchFamily="18" charset="-34"/>
              </a:rPr>
              <a:t> наук</a:t>
            </a:r>
            <a:endParaRPr lang="uk-UA" sz="2800" i="1" dirty="0">
              <a:solidFill>
                <a:srgbClr val="00B0F0"/>
              </a:solidFill>
              <a:cs typeface="Angsana New" panose="02020603050405020304" pitchFamily="18" charset="-3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032448" cy="65527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5937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4" y="0"/>
            <a:ext cx="4176464" cy="5029200"/>
          </a:xfrm>
        </p:spPr>
        <p:txBody>
          <a:bodyPr>
            <a:normAutofit/>
          </a:bodyPr>
          <a:lstStyle/>
          <a:p>
            <a:r>
              <a:rPr lang="uk-UA" sz="4000" i="1" dirty="0" smtClean="0"/>
              <a:t>Вгадай князя</a:t>
            </a:r>
            <a:br>
              <a:rPr lang="uk-UA" sz="4000" i="1" dirty="0" smtClean="0"/>
            </a:br>
            <a:r>
              <a:rPr lang="ru-RU" sz="3200" b="0" i="1" dirty="0" err="1">
                <a:solidFill>
                  <a:srgbClr val="FFFF00"/>
                </a:solidFill>
              </a:rPr>
              <a:t>Володимир</a:t>
            </a:r>
            <a:r>
              <a:rPr lang="ru-RU" sz="3200" b="0" i="1" dirty="0">
                <a:solidFill>
                  <a:srgbClr val="FFFF00"/>
                </a:solidFill>
              </a:rPr>
              <a:t> </a:t>
            </a:r>
            <a:r>
              <a:rPr lang="ru-RU" sz="3200" b="0" i="1" dirty="0" smtClean="0">
                <a:solidFill>
                  <a:srgbClr val="FFFF00"/>
                </a:solidFill>
              </a:rPr>
              <a:t>Великий</a:t>
            </a:r>
            <a:r>
              <a:rPr lang="ru-RU" sz="2800" b="0" i="1" dirty="0" smtClean="0">
                <a:solidFill>
                  <a:srgbClr val="FFFF00"/>
                </a:solidFill>
              </a:rPr>
              <a:t/>
            </a:r>
            <a:br>
              <a:rPr lang="ru-RU" sz="2800" b="0" i="1" dirty="0" smtClean="0">
                <a:solidFill>
                  <a:srgbClr val="FFFF00"/>
                </a:solidFill>
              </a:rPr>
            </a:br>
            <a:r>
              <a:rPr lang="ru-RU" sz="2800" b="0" i="1" dirty="0" smtClean="0">
                <a:solidFill>
                  <a:srgbClr val="FFFF00"/>
                </a:solidFill>
              </a:rPr>
              <a:t> </a:t>
            </a:r>
            <a:r>
              <a:rPr lang="ru-RU" sz="3200" b="0" i="1" dirty="0">
                <a:solidFill>
                  <a:srgbClr val="00B0F0"/>
                </a:solidFill>
              </a:rPr>
              <a:t>(980-1015) - один з </a:t>
            </a:r>
            <a:r>
              <a:rPr lang="ru-RU" sz="3200" b="0" i="1" dirty="0" err="1">
                <a:solidFill>
                  <a:srgbClr val="00B0F0"/>
                </a:solidFill>
              </a:rPr>
              <a:t>найяскравіших</a:t>
            </a:r>
            <a:r>
              <a:rPr lang="ru-RU" sz="3200" b="0" i="1" dirty="0">
                <a:solidFill>
                  <a:srgbClr val="00B0F0"/>
                </a:solidFill>
              </a:rPr>
              <a:t> </a:t>
            </a:r>
            <a:r>
              <a:rPr lang="ru-RU" sz="3200" b="0" i="1" dirty="0" err="1">
                <a:solidFill>
                  <a:srgbClr val="00B0F0"/>
                </a:solidFill>
              </a:rPr>
              <a:t>політичних</a:t>
            </a:r>
            <a:r>
              <a:rPr lang="ru-RU" sz="3200" b="0" i="1" dirty="0">
                <a:solidFill>
                  <a:srgbClr val="00B0F0"/>
                </a:solidFill>
              </a:rPr>
              <a:t> </a:t>
            </a:r>
            <a:r>
              <a:rPr lang="ru-RU" sz="3200" b="0" i="1" dirty="0" err="1">
                <a:solidFill>
                  <a:srgbClr val="00B0F0"/>
                </a:solidFill>
              </a:rPr>
              <a:t>діячів</a:t>
            </a:r>
            <a:r>
              <a:rPr lang="ru-RU" sz="3200" b="0" i="1" dirty="0">
                <a:solidFill>
                  <a:srgbClr val="00B0F0"/>
                </a:solidFill>
              </a:rPr>
              <a:t> </a:t>
            </a:r>
            <a:r>
              <a:rPr lang="ru-RU" sz="3200" b="0" i="1" dirty="0" err="1">
                <a:solidFill>
                  <a:srgbClr val="00B0F0"/>
                </a:solidFill>
              </a:rPr>
              <a:t>європейського</a:t>
            </a:r>
            <a:r>
              <a:rPr lang="ru-RU" sz="3200" b="0" i="1" dirty="0">
                <a:solidFill>
                  <a:srgbClr val="00B0F0"/>
                </a:solidFill>
              </a:rPr>
              <a:t> масштабу</a:t>
            </a:r>
            <a:r>
              <a:rPr lang="uk-UA" sz="3200" i="1" dirty="0" smtClean="0">
                <a:solidFill>
                  <a:srgbClr val="00B0F0"/>
                </a:solidFill>
              </a:rPr>
              <a:t/>
            </a:r>
            <a:br>
              <a:rPr lang="uk-UA" sz="3200" i="1" dirty="0" smtClean="0">
                <a:solidFill>
                  <a:srgbClr val="00B0F0"/>
                </a:solidFill>
              </a:rPr>
            </a:br>
            <a:endParaRPr lang="uk-UA" sz="32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00" y="0"/>
            <a:ext cx="4320479" cy="51175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037652"/>
            <a:ext cx="3723928" cy="191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7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92080" y="332656"/>
            <a:ext cx="33843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0" i="1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Після тривалої міжусобної боротьби на Київський стіл сідає </a:t>
            </a:r>
            <a:r>
              <a:rPr kumimoji="0" lang="uk-UA" sz="36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Ярослав (1019—1054 </a:t>
            </a:r>
            <a:r>
              <a:rPr kumimoji="0" lang="ru-RU" sz="36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pp</a:t>
            </a:r>
            <a:r>
              <a:rPr kumimoji="0" lang="uk-UA" sz="36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.), прозваний Мудрим</a:t>
            </a:r>
            <a:endParaRPr kumimoji="0" lang="uk-UA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1514"/>
            <a:ext cx="4737457" cy="49936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029" y="5085184"/>
            <a:ext cx="6096000" cy="17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94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960" y="260648"/>
            <a:ext cx="4551040" cy="4768552"/>
          </a:xfrm>
        </p:spPr>
        <p:txBody>
          <a:bodyPr>
            <a:normAutofit/>
          </a:bodyPr>
          <a:lstStyle/>
          <a:p>
            <a:r>
              <a:rPr lang="uk-UA" sz="4000" i="1" dirty="0" smtClean="0"/>
              <a:t>Вгадай гетьмана</a:t>
            </a:r>
            <a:br>
              <a:rPr lang="uk-UA" sz="4000" i="1" dirty="0" smtClean="0"/>
            </a:br>
            <a:r>
              <a:rPr lang="uk-UA" sz="4000" i="1" dirty="0" smtClean="0"/>
              <a:t>Богдан Хмельницький </a:t>
            </a:r>
            <a:br>
              <a:rPr lang="uk-UA" sz="4000" i="1" dirty="0" smtClean="0"/>
            </a:br>
            <a:r>
              <a:rPr lang="uk-UA" sz="4000" i="1" dirty="0" smtClean="0"/>
              <a:t>(1595-1657)</a:t>
            </a:r>
            <a:endParaRPr lang="uk-UA" sz="4000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3"/>
            <a:ext cx="3744416" cy="50405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941168"/>
            <a:ext cx="6840760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36096" y="260648"/>
            <a:ext cx="3326904" cy="4768552"/>
          </a:xfrm>
        </p:spPr>
        <p:txBody>
          <a:bodyPr>
            <a:normAutofit fontScale="90000"/>
          </a:bodyPr>
          <a:lstStyle/>
          <a:p>
            <a:r>
              <a:rPr lang="uk-UA" sz="3200" i="1" dirty="0" smtClean="0"/>
              <a:t>Вгадай науковця</a:t>
            </a:r>
            <a:br>
              <a:rPr lang="uk-UA" sz="3200" i="1" dirty="0" smtClean="0"/>
            </a:br>
            <a:r>
              <a:rPr lang="uk-UA" sz="3200" i="1" dirty="0" smtClean="0"/>
              <a:t>Володимир Вернадський</a:t>
            </a:r>
            <a:br>
              <a:rPr lang="uk-UA" sz="3200" i="1" dirty="0" smtClean="0"/>
            </a:br>
            <a:r>
              <a:rPr lang="uk-UA" sz="3200" i="1" dirty="0" smtClean="0"/>
              <a:t>(1863-1945)</a:t>
            </a:r>
            <a:br>
              <a:rPr lang="uk-UA" sz="3200" i="1" dirty="0" smtClean="0"/>
            </a:br>
            <a:r>
              <a:rPr lang="uk-UA" sz="3200" b="0" dirty="0">
                <a:solidFill>
                  <a:srgbClr val="000000"/>
                </a:solidFill>
                <a:latin typeface="Arial"/>
              </a:rPr>
              <a:t>природознавець, </a:t>
            </a:r>
            <a:r>
              <a:rPr lang="uk-UA" sz="3200" b="0" i="1" dirty="0">
                <a:solidFill>
                  <a:srgbClr val="00B0F0"/>
                </a:solidFill>
                <a:latin typeface="Arial"/>
                <a:hlinkClick r:id="rId2" tooltip="Філософ"/>
              </a:rPr>
              <a:t>філософ</a:t>
            </a:r>
            <a:r>
              <a:rPr lang="uk-UA" sz="3200" b="0" i="1" dirty="0">
                <a:solidFill>
                  <a:srgbClr val="00B0F0"/>
                </a:solidFill>
                <a:latin typeface="Arial"/>
              </a:rPr>
              <a:t>,</a:t>
            </a:r>
            <a:r>
              <a:rPr lang="uk-UA" sz="3200" b="0" i="1" dirty="0">
                <a:solidFill>
                  <a:srgbClr val="00B0F0"/>
                </a:solidFill>
                <a:latin typeface="Arial"/>
                <a:hlinkClick r:id="rId3" tooltip="Мислитель"/>
              </a:rPr>
              <a:t>мислитель</a:t>
            </a:r>
            <a:r>
              <a:rPr lang="uk-UA" sz="3200" b="0" i="1" dirty="0">
                <a:solidFill>
                  <a:srgbClr val="00B0F0"/>
                </a:solidFill>
                <a:latin typeface="Arial"/>
              </a:rPr>
              <a:t>, </a:t>
            </a:r>
            <a:r>
              <a:rPr lang="uk-UA" sz="3200" b="0" i="1" dirty="0" smtClean="0">
                <a:solidFill>
                  <a:srgbClr val="00B0F0"/>
                </a:solidFill>
                <a:latin typeface="Arial"/>
              </a:rPr>
              <a:t>засновник </a:t>
            </a:r>
            <a:r>
              <a:rPr lang="uk-UA" sz="3200" b="0" i="1" dirty="0" smtClean="0">
                <a:solidFill>
                  <a:srgbClr val="00B0F0"/>
                </a:solidFill>
                <a:latin typeface="Arial"/>
                <a:hlinkClick r:id="rId4" tooltip="Геохімія"/>
              </a:rPr>
              <a:t>геохімії</a:t>
            </a:r>
            <a:r>
              <a:rPr lang="uk-UA" sz="3200" b="0" i="1" dirty="0">
                <a:solidFill>
                  <a:srgbClr val="00B0F0"/>
                </a:solidFill>
                <a:latin typeface="Arial"/>
              </a:rPr>
              <a:t>, біогеохімії та радіогеології,</a:t>
            </a:r>
            <a:r>
              <a:rPr lang="uk-UA" sz="3200" b="0" i="1" dirty="0" err="1">
                <a:solidFill>
                  <a:srgbClr val="00B0F0"/>
                </a:solidFill>
                <a:latin typeface="Arial"/>
              </a:rPr>
              <a:t> </a:t>
            </a:r>
            <a:r>
              <a:rPr lang="uk-UA" sz="3200" b="0" i="1" dirty="0" err="1">
                <a:solidFill>
                  <a:srgbClr val="00B0F0"/>
                </a:solidFill>
                <a:latin typeface="Arial"/>
                <a:hlinkClick r:id="rId5" tooltip="Космізм"/>
              </a:rPr>
              <a:t>космізм</a:t>
            </a:r>
            <a:r>
              <a:rPr lang="uk-UA" sz="3200" b="0" i="1" dirty="0">
                <a:solidFill>
                  <a:srgbClr val="00B0F0"/>
                </a:solidFill>
                <a:latin typeface="Arial"/>
                <a:hlinkClick r:id="rId5" tooltip="Космізм"/>
              </a:rPr>
              <a:t>у</a:t>
            </a:r>
            <a:r>
              <a:rPr lang="uk-UA" sz="3200" b="0" i="1" dirty="0">
                <a:solidFill>
                  <a:srgbClr val="00B0F0"/>
                </a:solidFill>
                <a:latin typeface="Arial"/>
              </a:rPr>
              <a:t>.</a:t>
            </a:r>
            <a:endParaRPr lang="uk-UA" sz="32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2"/>
            <a:ext cx="4464496" cy="49685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104091"/>
            <a:ext cx="3888431" cy="17539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104090"/>
            <a:ext cx="2016224" cy="173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1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6016" y="260648"/>
            <a:ext cx="4248472" cy="4768552"/>
          </a:xfrm>
        </p:spPr>
        <p:txBody>
          <a:bodyPr>
            <a:normAutofit/>
          </a:bodyPr>
          <a:lstStyle/>
          <a:p>
            <a:r>
              <a:rPr lang="uk-UA" sz="4400" i="1" dirty="0" smtClean="0">
                <a:solidFill>
                  <a:srgbClr val="FFFF00"/>
                </a:solidFill>
              </a:rPr>
              <a:t>Іван Пулюй</a:t>
            </a:r>
            <a:br>
              <a:rPr lang="uk-UA" sz="4400" i="1" dirty="0" smtClean="0">
                <a:solidFill>
                  <a:srgbClr val="FFFF00"/>
                </a:solidFill>
              </a:rPr>
            </a:br>
            <a:r>
              <a:rPr lang="uk-UA" sz="4400" i="1" dirty="0" smtClean="0">
                <a:solidFill>
                  <a:srgbClr val="FFFF00"/>
                </a:solidFill>
              </a:rPr>
              <a:t>(1845-1918)</a:t>
            </a:r>
            <a:br>
              <a:rPr lang="uk-UA" sz="4400" i="1" dirty="0" smtClean="0">
                <a:solidFill>
                  <a:srgbClr val="FFFF00"/>
                </a:solidFill>
              </a:rPr>
            </a:br>
            <a:r>
              <a:rPr lang="uk-UA" sz="3100" i="1" dirty="0">
                <a:solidFill>
                  <a:srgbClr val="00B0F0"/>
                </a:solidFill>
                <a:latin typeface="Arial"/>
                <a:ea typeface="Calibri"/>
              </a:rPr>
              <a:t>Своєю науковою і технічною діяльністю він заслужив широке міжнародне визнання.</a:t>
            </a:r>
            <a:r>
              <a:rPr lang="uk-UA" sz="3100" i="1" dirty="0" smtClean="0">
                <a:solidFill>
                  <a:srgbClr val="00B0F0"/>
                </a:solidFill>
              </a:rPr>
              <a:t/>
            </a:r>
            <a:br>
              <a:rPr lang="uk-UA" sz="3100" i="1" dirty="0" smtClean="0">
                <a:solidFill>
                  <a:srgbClr val="00B0F0"/>
                </a:solidFill>
              </a:rPr>
            </a:br>
            <a:endParaRPr lang="uk-UA" sz="31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4" y="188640"/>
            <a:ext cx="4290392" cy="45365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941168"/>
            <a:ext cx="3384376" cy="1908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139618"/>
            <a:ext cx="2880320" cy="17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1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332656"/>
            <a:ext cx="4191000" cy="6264696"/>
          </a:xfrm>
        </p:spPr>
        <p:txBody>
          <a:bodyPr>
            <a:normAutofit/>
          </a:bodyPr>
          <a:lstStyle/>
          <a:p>
            <a:r>
              <a:rPr lang="ru-RU" sz="3600" b="0" dirty="0" err="1">
                <a:solidFill>
                  <a:srgbClr val="FFFF00"/>
                </a:solidFill>
                <a:latin typeface="arial"/>
              </a:rPr>
              <a:t>Мико́ла</a:t>
            </a:r>
            <a:r>
              <a:rPr lang="ru-RU" sz="3600" b="0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3600" b="0" dirty="0" err="1">
                <a:solidFill>
                  <a:srgbClr val="FFFF00"/>
                </a:solidFill>
                <a:latin typeface="arial"/>
              </a:rPr>
              <a:t>Микола́йович</a:t>
            </a:r>
            <a:r>
              <a:rPr lang="ru-RU" sz="3600" b="0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3600" b="0" dirty="0" err="1">
                <a:solidFill>
                  <a:srgbClr val="FFFF00"/>
                </a:solidFill>
                <a:latin typeface="arial"/>
              </a:rPr>
              <a:t>Бена́рдос</a:t>
            </a:r>
            <a:r>
              <a:rPr lang="ru-RU" sz="3600" b="0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3600" b="0" dirty="0" smtClean="0">
                <a:solidFill>
                  <a:srgbClr val="FFFF00"/>
                </a:solidFill>
                <a:latin typeface="arial"/>
              </a:rPr>
              <a:t>(1842-1905</a:t>
            </a:r>
            <a:r>
              <a:rPr lang="ru-RU" b="0" dirty="0" smtClean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3600" b="0" i="1" dirty="0" err="1">
                <a:solidFill>
                  <a:srgbClr val="00B0F0"/>
                </a:solidFill>
                <a:latin typeface="arial"/>
              </a:rPr>
              <a:t>український</a:t>
            </a:r>
            <a:r>
              <a:rPr lang="ru-RU" sz="3600" b="0" i="1" dirty="0">
                <a:solidFill>
                  <a:srgbClr val="00B0F0"/>
                </a:solidFill>
                <a:latin typeface="arial"/>
              </a:rPr>
              <a:t> </a:t>
            </a:r>
            <a:r>
              <a:rPr lang="ru-RU" sz="3600" b="0" i="1" dirty="0" err="1">
                <a:solidFill>
                  <a:srgbClr val="00B0F0"/>
                </a:solidFill>
                <a:latin typeface="arial"/>
              </a:rPr>
              <a:t>винахідник</a:t>
            </a:r>
            <a:r>
              <a:rPr lang="ru-RU" sz="3600" b="0" i="1" dirty="0">
                <a:solidFill>
                  <a:srgbClr val="00B0F0"/>
                </a:solidFill>
                <a:latin typeface="arial"/>
              </a:rPr>
              <a:t>, </a:t>
            </a:r>
            <a:r>
              <a:rPr lang="ru-RU" sz="3600" b="0" i="1" dirty="0" err="1">
                <a:solidFill>
                  <a:srgbClr val="00B0F0"/>
                </a:solidFill>
                <a:latin typeface="arial"/>
              </a:rPr>
              <a:t>творець</a:t>
            </a:r>
            <a:r>
              <a:rPr lang="ru-RU" sz="3600" b="0" i="1" dirty="0">
                <a:solidFill>
                  <a:srgbClr val="00B0F0"/>
                </a:solidFill>
                <a:latin typeface="arial"/>
              </a:rPr>
              <a:t> дугового </a:t>
            </a:r>
            <a:r>
              <a:rPr lang="ru-RU" sz="3600" b="0" i="1" dirty="0" err="1">
                <a:solidFill>
                  <a:srgbClr val="00B0F0"/>
                </a:solidFill>
                <a:latin typeface="arial"/>
              </a:rPr>
              <a:t>електрозварювання</a:t>
            </a:r>
            <a:r>
              <a:rPr lang="ru-RU" sz="3600" b="0" i="1" dirty="0">
                <a:solidFill>
                  <a:srgbClr val="00B0F0"/>
                </a:solidFill>
                <a:latin typeface="arial"/>
              </a:rPr>
              <a:t>.</a:t>
            </a:r>
            <a:endParaRPr lang="uk-UA" sz="36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104456" cy="488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sz="4000" i="1" dirty="0" smtClean="0"/>
              <a:t>Гра «мікрофон»</a:t>
            </a:r>
            <a:br>
              <a:rPr lang="uk-UA" sz="4000" i="1" dirty="0" smtClean="0"/>
            </a:br>
            <a:r>
              <a:rPr lang="uk-UA" sz="4000" i="1" dirty="0" smtClean="0"/>
              <a:t>Яких </a:t>
            </a:r>
            <a:r>
              <a:rPr lang="uk-UA" sz="4000" i="1" dirty="0" smtClean="0"/>
              <a:t>ви знаєте українських спортсменів світового рівня?</a:t>
            </a:r>
            <a:endParaRPr lang="uk-UA" sz="40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4664"/>
            <a:ext cx="7128792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1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4030216" cy="1673352"/>
          </a:xfrm>
        </p:spPr>
        <p:txBody>
          <a:bodyPr>
            <a:normAutofit fontScale="90000"/>
          </a:bodyPr>
          <a:lstStyle/>
          <a:p>
            <a:r>
              <a:rPr lang="uk-UA" sz="4800" i="1" dirty="0" smtClean="0"/>
              <a:t>Гра «подорож</a:t>
            </a:r>
            <a:r>
              <a:rPr lang="uk-UA" sz="4800" i="1" dirty="0" smtClean="0"/>
              <a:t>»</a:t>
            </a:r>
            <a:r>
              <a:rPr lang="uk-UA" sz="4800" i="1" dirty="0" smtClean="0"/>
              <a:t/>
            </a:r>
            <a:br>
              <a:rPr lang="uk-UA" sz="4800" i="1" dirty="0" smtClean="0"/>
            </a:br>
            <a:r>
              <a:rPr lang="uk-UA" sz="3100" i="1" dirty="0" smtClean="0">
                <a:solidFill>
                  <a:srgbClr val="00B0F0"/>
                </a:solidFill>
              </a:rPr>
              <a:t>Які якості ви </a:t>
            </a:r>
            <a:r>
              <a:rPr lang="uk-UA" sz="3100" i="1" dirty="0" err="1" smtClean="0">
                <a:solidFill>
                  <a:srgbClr val="00B0F0"/>
                </a:solidFill>
              </a:rPr>
              <a:t>візмете</a:t>
            </a:r>
            <a:r>
              <a:rPr lang="uk-UA" sz="3100" i="1" dirty="0" smtClean="0">
                <a:solidFill>
                  <a:srgbClr val="00B0F0"/>
                </a:solidFill>
              </a:rPr>
              <a:t> із собою у майбутнє?</a:t>
            </a:r>
            <a:endParaRPr lang="uk-UA" sz="31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132856"/>
            <a:ext cx="435597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4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FFFF00"/>
                </a:solidFill>
              </a:rPr>
              <a:t>Дякую за увагу</a:t>
            </a:r>
            <a:endParaRPr lang="uk-UA" i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6600" i="1" dirty="0" smtClean="0">
                <a:solidFill>
                  <a:srgbClr val="00B0F0"/>
                </a:solidFill>
              </a:rPr>
              <a:t>Майбутнє за вами!!!!</a:t>
            </a:r>
            <a:endParaRPr lang="uk-UA" sz="66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79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777</TotalTime>
  <Words>167</Words>
  <Application>Microsoft Office PowerPoint</Application>
  <PresentationFormat>Экран (4:3)</PresentationFormat>
  <Paragraphs>26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Модульная</vt:lpstr>
      <vt:lpstr>Інтелектуальна гра: Видатні постаті України. «От де, люде, наша слава, слава України! </vt:lpstr>
      <vt:lpstr>Що на вашу думку означає видатний? Великий, відомий, ввічливий, виразний, вірний,   </vt:lpstr>
      <vt:lpstr>2. Гра «Вгадай митця»  Тарас Шевченко                                   Художник, геніальний поет, основоположник української літератури, національної мови,                 політичний діяч </vt:lpstr>
      <vt:lpstr>Леся Українка (1871-1913) Поетеса, драматург-новатор, публіцист, критик, громадський діяч — і це лише мала частина її обдарувань</vt:lpstr>
      <vt:lpstr>Іван Франко (1856-1916)   Письменник, вчений, перекладач, філософ, громадський діяч. Ми мусимо навчитися чути себе українцями – не галицькими, не буковинськими українцями, а українцями без офіційних кордонів. </vt:lpstr>
      <vt:lpstr> Художниця Марія Оксентіївна Примаченко(1909-1997) українська народна художниця, представниця «народного примітиву»; </vt:lpstr>
      <vt:lpstr>Катерина Білокур (1900-1961) -українська художниця Талант здобувається великою любов'ю  Катерина Білокур</vt:lpstr>
      <vt:lpstr>Неперевершеним мариністом залишається Іван Костянтинович Айвазовський. Його по праву називають співцем моря.Народився  1817 року у місті Феодосії</vt:lpstr>
      <vt:lpstr>Олександр Довженко(1894-1956) — український письменник, кінорежисер, кінодраматург, класик світового кінематографу </vt:lpstr>
      <vt:lpstr>Лесь Ку́рбас  (1887-1937) український режисер, актор, теоретик театру, драматург, публіцист, перекладач. Народний артист УРСР.</vt:lpstr>
      <vt:lpstr>Богдан Ступка (1941-2012) Український актор кіно і театру</vt:lpstr>
      <vt:lpstr>Пономарьов Олександр   9 серпня 1973 р – народний артист України, співак, поет, композитор, аранжувальник, телеведучий, актор і музичний продюсер. Багаторазовий володар титулу «Кращий співак року», виконавець державного гімну України, перший учасник від України на міжнародному конкурсі «Євробачення», ініціатор та учасник благодійних заходів, володар численних премій та нагород.</vt:lpstr>
      <vt:lpstr>Русла́на Степа́нівна Лижичко Народилась 24 травня 1973 р. Львів   українська співачка, піаністка, диригент, танцюристка, продюсер, громадська діячка. Народна артистка України. Почесна громадянка Львова. Народний депутат України 5-го скликання.  </vt:lpstr>
      <vt:lpstr>Святосла́в Іва́нович Вакарчу́к — український музикант, вокаліст, лідер рок-гурту «Океан Ельзи», композитор, громадський діяч. Заслужений артист України, народний депутат України 6-го скликання. Кандидат фізико-математичних наук</vt:lpstr>
      <vt:lpstr>Вгадай князя Володимир Великий  (980-1015) - один з найяскравіших політичних діячів європейського масштабу </vt:lpstr>
      <vt:lpstr>Презентация PowerPoint</vt:lpstr>
      <vt:lpstr>Вгадай гетьмана Богдан Хмельницький  (1595-1657)</vt:lpstr>
      <vt:lpstr>Вгадай науковця Володимир Вернадський (1863-1945) природознавець, філософ,мислитель, засновник геохімії, біогеохімії та радіогеології, космізму.</vt:lpstr>
      <vt:lpstr>Іван Пулюй (1845-1918) Своєю науковою і технічною діяльністю він заслужив широке міжнародне визнання. </vt:lpstr>
      <vt:lpstr>Мико́ла Микола́йович Бена́рдос (1842-1905 український винахідник, творець дугового електрозварювання.</vt:lpstr>
      <vt:lpstr>Гра «мікрофон» Яких ви знаєте українських спортсменів світового рівня?</vt:lpstr>
      <vt:lpstr>Гра «подорож» Які якості ви візмете із собою у майбутнє?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Урок-гра, з елементами  дискусії : Видатні постаті України.</dc:title>
  <dc:creator>user</dc:creator>
  <cp:lastModifiedBy>User</cp:lastModifiedBy>
  <cp:revision>53</cp:revision>
  <dcterms:created xsi:type="dcterms:W3CDTF">2016-01-23T15:17:18Z</dcterms:created>
  <dcterms:modified xsi:type="dcterms:W3CDTF">2016-01-25T13:12:26Z</dcterms:modified>
</cp:coreProperties>
</file>